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57" r:id="rId3"/>
    <p:sldId id="258" r:id="rId4"/>
    <p:sldId id="262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CBF485-1206-43E8-839F-C6265BBF44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22703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98A5E-21A0-4B7E-AC50-06737F2F0A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8391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21131-0743-4316-AC6F-43215FFC73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827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B77B54-D1CC-4AFE-B25F-6E311DE342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1133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DF99F-CDC0-41B0-A3BE-DF54AE2D82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390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264FD-F77A-41ED-B517-5885620AF8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4226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D1332-98C7-4EDC-93B0-48DA4B3374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4025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B0A9B-EE8F-4B71-B760-797BA3AE6B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3757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9B3948-4684-425C-A8B2-C53DB3D503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607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43766-79DE-4B38-89D9-50292CA975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813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A7D5-AD80-4E08-B8E7-77085D9771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255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7C9EC3-FDE8-4723-98E5-0823C883A7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2969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EFA3232-71CE-4108-A465-E0ED815E728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__________	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5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mayo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89154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75: </a:t>
            </a:r>
            <a:r>
              <a:rPr lang="es-ES_tradnl" altLang="en-US" dirty="0"/>
              <a:t>¿Tienes que estudiar para los exámenes?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dirty="0" smtClean="0"/>
              <a:t>Completa la hoja </a:t>
            </a:r>
            <a:r>
              <a:rPr lang="es-ES_tradnl" altLang="en-US" u="sng" dirty="0" smtClean="0"/>
              <a:t>Tarea # 74</a:t>
            </a:r>
            <a:endParaRPr lang="es-ES_tradnl" altLang="en-US" dirty="0" smtClean="0"/>
          </a:p>
          <a:p>
            <a:pPr marL="609600" indent="-609600">
              <a:lnSpc>
                <a:spcPct val="90000"/>
              </a:lnSpc>
            </a:pPr>
            <a:r>
              <a:rPr lang="es-ES_tradnl" altLang="en-US" dirty="0" smtClean="0"/>
              <a:t>Copia </a:t>
            </a:r>
            <a:r>
              <a:rPr lang="es-ES_tradnl" altLang="en-US" dirty="0"/>
              <a:t>y completa: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Yo _________ dos mascotas. (tener)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¿________ tú mascotas también? (tener)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Los alumnos ______ a la tienda después de las clases. (ir)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Raúl y yo ________ a casa de nuestros abuelos. (ir)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Expresiones con el infinitivo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763000" cy="57150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b="1" dirty="0" err="1" smtClean="0"/>
              <a:t>infinitive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when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 has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ending</a:t>
            </a:r>
            <a:r>
              <a:rPr lang="es-ES_tradnl" altLang="en-US" dirty="0" smtClean="0"/>
              <a:t> –AR</a:t>
            </a:r>
            <a:r>
              <a:rPr lang="es-ES_tradnl" altLang="en-US" dirty="0"/>
              <a:t>, -ER </a:t>
            </a:r>
            <a:r>
              <a:rPr lang="es-ES_tradnl" altLang="en-US" dirty="0" err="1" smtClean="0"/>
              <a:t>or</a:t>
            </a:r>
            <a:r>
              <a:rPr lang="es-ES_tradnl" altLang="en-US" dirty="0" smtClean="0"/>
              <a:t> </a:t>
            </a:r>
            <a:r>
              <a:rPr lang="es-ES_tradnl" altLang="en-US" dirty="0"/>
              <a:t>–IR.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 err="1" smtClean="0"/>
              <a:t>Many</a:t>
            </a:r>
            <a:r>
              <a:rPr lang="es-ES_tradnl" altLang="en-US" dirty="0" smtClean="0"/>
              <a:t> times,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infinitive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is</a:t>
            </a:r>
            <a:r>
              <a:rPr lang="es-ES_tradnl" altLang="en-US" dirty="0" smtClean="0"/>
              <a:t> placed </a:t>
            </a:r>
            <a:r>
              <a:rPr lang="es-ES_tradnl" altLang="en-US" dirty="0" err="1" smtClean="0"/>
              <a:t>after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another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expression</a:t>
            </a:r>
            <a:r>
              <a:rPr lang="es-ES_tradnl" altLang="en-US" dirty="0" smtClean="0"/>
              <a:t>.</a:t>
            </a: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i="1" u="sng" dirty="0"/>
              <a:t>Por ejemplo: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	-¿Qué </a:t>
            </a:r>
            <a:r>
              <a:rPr lang="es-ES_tradnl" altLang="en-US" b="1" dirty="0">
                <a:solidFill>
                  <a:srgbClr val="0066FF"/>
                </a:solidFill>
              </a:rPr>
              <a:t>desean</a:t>
            </a:r>
            <a:r>
              <a:rPr lang="es-ES_tradnl" altLang="en-US" dirty="0"/>
              <a:t> ustedes </a:t>
            </a:r>
            <a:r>
              <a:rPr lang="es-ES_tradnl" altLang="en-US" b="1" dirty="0">
                <a:solidFill>
                  <a:schemeClr val="folHlink"/>
                </a:solidFill>
              </a:rPr>
              <a:t>tomar</a:t>
            </a:r>
            <a:r>
              <a:rPr lang="es-ES_tradnl" altLang="en-US" dirty="0"/>
              <a:t>?</a:t>
            </a:r>
          </a:p>
          <a:p>
            <a:pPr marL="609600" indent="-609600">
              <a:buFontTx/>
              <a:buNone/>
            </a:pP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/>
              <a:t>	-</a:t>
            </a:r>
            <a:r>
              <a:rPr lang="es-ES_tradnl" altLang="en-US" b="1" dirty="0">
                <a:solidFill>
                  <a:srgbClr val="0066FF"/>
                </a:solidFill>
              </a:rPr>
              <a:t>Debes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chemeClr val="folHlink"/>
                </a:solidFill>
              </a:rPr>
              <a:t>estudiar</a:t>
            </a:r>
            <a:r>
              <a:rPr lang="es-ES_tradnl" altLang="en-US" dirty="0"/>
              <a:t> y </a:t>
            </a:r>
            <a:r>
              <a:rPr lang="es-ES_tradnl" altLang="en-US" b="1" dirty="0">
                <a:solidFill>
                  <a:schemeClr val="folHlink"/>
                </a:solidFill>
              </a:rPr>
              <a:t>aprender</a:t>
            </a:r>
            <a:r>
              <a:rPr lang="es-ES_tradnl" altLang="en-US" dirty="0"/>
              <a:t> más.</a:t>
            </a:r>
          </a:p>
          <a:p>
            <a:pPr marL="609600" indent="-609600">
              <a:buFontTx/>
              <a:buNone/>
            </a:pP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/>
              <a:t>	-Yo </a:t>
            </a:r>
            <a:r>
              <a:rPr lang="es-ES_tradnl" altLang="en-US" b="1" dirty="0">
                <a:solidFill>
                  <a:srgbClr val="0066FF"/>
                </a:solidFill>
              </a:rPr>
              <a:t>quiero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chemeClr val="folHlink"/>
                </a:solidFill>
              </a:rPr>
              <a:t>comer</a:t>
            </a:r>
            <a:r>
              <a:rPr lang="es-ES_tradnl" altLang="en-US" dirty="0"/>
              <a:t> una hamburguesa.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H="1">
            <a:off x="5334000" y="4114800"/>
            <a:ext cx="228600" cy="3048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H="1">
            <a:off x="2362200" y="4114800"/>
            <a:ext cx="381000" cy="4572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V="1">
            <a:off x="1295400" y="4724400"/>
            <a:ext cx="304800" cy="3048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H="1" flipV="1">
            <a:off x="5029200" y="4648200"/>
            <a:ext cx="228600" cy="457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V="1">
            <a:off x="3429000" y="4648200"/>
            <a:ext cx="685800" cy="3048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1143000" y="4154269"/>
            <a:ext cx="1479550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b="1" dirty="0" err="1" smtClean="0">
                <a:solidFill>
                  <a:srgbClr val="0066FF"/>
                </a:solidFill>
              </a:rPr>
              <a:t>Conjugated</a:t>
            </a:r>
            <a:r>
              <a:rPr lang="es-ES_tradnl" altLang="en-US" b="1" dirty="0" smtClean="0">
                <a:solidFill>
                  <a:srgbClr val="0066FF"/>
                </a:solidFill>
              </a:rPr>
              <a:t>      </a:t>
            </a:r>
          </a:p>
          <a:p>
            <a:pPr>
              <a:spcBef>
                <a:spcPct val="50000"/>
              </a:spcBef>
            </a:pPr>
            <a:r>
              <a:rPr lang="es-ES_tradnl" altLang="en-US" b="1" dirty="0">
                <a:solidFill>
                  <a:srgbClr val="0066FF"/>
                </a:solidFill>
              </a:rPr>
              <a:t> </a:t>
            </a:r>
            <a:r>
              <a:rPr lang="es-ES_tradnl" altLang="en-US" b="1" dirty="0" smtClean="0">
                <a:solidFill>
                  <a:srgbClr val="0066FF"/>
                </a:solidFill>
              </a:rPr>
              <a:t>       </a:t>
            </a:r>
            <a:r>
              <a:rPr lang="es-ES_tradnl" altLang="en-US" b="1" dirty="0" err="1" smtClean="0">
                <a:solidFill>
                  <a:srgbClr val="0066FF"/>
                </a:solidFill>
              </a:rPr>
              <a:t>verb</a:t>
            </a:r>
            <a:endParaRPr lang="es-ES_tradnl" altLang="en-US" b="1" dirty="0" smtClean="0">
              <a:solidFill>
                <a:srgbClr val="0066FF"/>
              </a:solidFill>
            </a:endParaRP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4267200" y="4083050"/>
            <a:ext cx="1403350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n-US" b="1" dirty="0" err="1" smtClean="0">
                <a:solidFill>
                  <a:schemeClr val="folHlink"/>
                </a:solidFill>
              </a:rPr>
              <a:t>Infinitive</a:t>
            </a:r>
            <a:r>
              <a:rPr lang="es-ES_tradnl" altLang="en-US" b="1" dirty="0" smtClean="0">
                <a:solidFill>
                  <a:schemeClr val="folHlink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s-ES_tradnl" altLang="en-US" b="1" dirty="0" err="1" smtClean="0">
                <a:solidFill>
                  <a:schemeClr val="folHlink"/>
                </a:solidFill>
              </a:rPr>
              <a:t>verb</a:t>
            </a:r>
            <a:endParaRPr lang="es-ES_tradnl" altLang="en-US" b="1" dirty="0">
              <a:solidFill>
                <a:schemeClr val="folHlink"/>
              </a:solidFill>
            </a:endParaRPr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H="1" flipV="1">
            <a:off x="228600" y="5105400"/>
            <a:ext cx="1752600" cy="9906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V="1">
            <a:off x="228600" y="4495800"/>
            <a:ext cx="1295400" cy="6096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V="1">
            <a:off x="3962400" y="4953000"/>
            <a:ext cx="4038600" cy="1219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H="1" flipV="1">
            <a:off x="5486400" y="4572000"/>
            <a:ext cx="2514600" cy="3810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915400" cy="6400800"/>
          </a:xfrm>
        </p:spPr>
        <p:txBody>
          <a:bodyPr/>
          <a:lstStyle/>
          <a:p>
            <a:pPr marL="609600" indent="-609600">
              <a:buFontTx/>
              <a:buAutoNum type="arabicPeriod" startAt="3"/>
            </a:pPr>
            <a:r>
              <a:rPr lang="es-ES_tradnl" altLang="en-US" dirty="0" err="1" smtClean="0"/>
              <a:t>Some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expressions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that</a:t>
            </a:r>
            <a:r>
              <a:rPr lang="es-ES_tradnl" altLang="en-US" dirty="0"/>
              <a:t> </a:t>
            </a:r>
            <a:r>
              <a:rPr lang="es-ES_tradnl" altLang="en-US" dirty="0" smtClean="0"/>
              <a:t>use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infinitive</a:t>
            </a:r>
            <a:r>
              <a:rPr lang="es-ES_tradnl" altLang="en-US" dirty="0" smtClean="0"/>
              <a:t> are:</a:t>
            </a: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/>
              <a:t>	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	-</a:t>
            </a:r>
            <a:r>
              <a:rPr lang="es-ES_tradnl" altLang="en-US" b="1" dirty="0"/>
              <a:t>Tener que-</a:t>
            </a:r>
            <a:r>
              <a:rPr lang="es-ES_tradnl" altLang="en-US" dirty="0"/>
              <a:t> </a:t>
            </a:r>
            <a:r>
              <a:rPr lang="es-ES_tradnl" altLang="en-US" i="1" dirty="0"/>
              <a:t>to </a:t>
            </a:r>
            <a:r>
              <a:rPr lang="es-ES_tradnl" altLang="en-US" i="1" dirty="0" err="1"/>
              <a:t>have</a:t>
            </a:r>
            <a:r>
              <a:rPr lang="es-ES_tradnl" altLang="en-US" i="1" dirty="0"/>
              <a:t> to</a:t>
            </a:r>
            <a:endParaRPr lang="es-ES_tradnl" altLang="en-US" b="1" dirty="0"/>
          </a:p>
          <a:p>
            <a:pPr marL="609600" indent="-609600">
              <a:buFontTx/>
              <a:buNone/>
            </a:pPr>
            <a:r>
              <a:rPr lang="es-ES_tradnl" altLang="en-US" b="1" dirty="0"/>
              <a:t>	-ir a-</a:t>
            </a:r>
            <a:r>
              <a:rPr lang="es-ES_tradnl" altLang="en-US" i="1" dirty="0"/>
              <a:t> to </a:t>
            </a:r>
            <a:r>
              <a:rPr lang="es-ES_tradnl" altLang="en-US" i="1" dirty="0" err="1"/>
              <a:t>go</a:t>
            </a:r>
            <a:r>
              <a:rPr lang="es-ES_tradnl" altLang="en-US" i="1" dirty="0"/>
              <a:t> to</a:t>
            </a:r>
            <a:endParaRPr lang="es-ES_tradnl" altLang="en-US" b="1" dirty="0"/>
          </a:p>
          <a:p>
            <a:pPr marL="609600" indent="-609600">
              <a:buFontTx/>
              <a:buNone/>
            </a:pPr>
            <a:r>
              <a:rPr lang="es-ES_tradnl" altLang="en-US" b="1" dirty="0"/>
              <a:t>	-acabar de- </a:t>
            </a:r>
            <a:r>
              <a:rPr lang="es-ES_tradnl" altLang="en-US" i="1" dirty="0"/>
              <a:t>to </a:t>
            </a:r>
            <a:r>
              <a:rPr lang="es-ES_tradnl" altLang="en-US" i="1" dirty="0" err="1"/>
              <a:t>have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just</a:t>
            </a:r>
            <a:r>
              <a:rPr lang="es-ES_tradnl" altLang="en-US" i="1" dirty="0"/>
              <a:t> (done </a:t>
            </a:r>
            <a:r>
              <a:rPr lang="es-ES_tradnl" altLang="en-US" i="1" dirty="0" err="1"/>
              <a:t>something</a:t>
            </a:r>
            <a:r>
              <a:rPr lang="es-ES_tradnl" altLang="en-US" i="1" dirty="0"/>
              <a:t>)</a:t>
            </a:r>
          </a:p>
          <a:p>
            <a:pPr marL="609600" indent="-609600">
              <a:buFontTx/>
              <a:buNone/>
            </a:pPr>
            <a:endParaRPr lang="es-ES_tradnl" altLang="en-US" b="1" dirty="0"/>
          </a:p>
          <a:p>
            <a:pPr marL="609600" indent="-609600">
              <a:buFontTx/>
              <a:buNone/>
            </a:pPr>
            <a:r>
              <a:rPr lang="es-ES_tradnl" altLang="en-US" i="1" u="sng" dirty="0"/>
              <a:t>Por ejemplo: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-</a:t>
            </a:r>
            <a:r>
              <a:rPr lang="es-ES_tradnl" altLang="en-US" b="1" dirty="0">
                <a:solidFill>
                  <a:srgbClr val="0066FF"/>
                </a:solidFill>
              </a:rPr>
              <a:t>Tengo</a:t>
            </a:r>
            <a:r>
              <a:rPr lang="es-ES_tradnl" altLang="en-US" dirty="0"/>
              <a:t> que </a:t>
            </a:r>
            <a:r>
              <a:rPr lang="es-ES_tradnl" altLang="en-US" b="1" dirty="0">
                <a:solidFill>
                  <a:schemeClr val="folHlink"/>
                </a:solidFill>
              </a:rPr>
              <a:t>comer</a:t>
            </a:r>
            <a:r>
              <a:rPr lang="es-ES_tradnl" altLang="en-US" dirty="0"/>
              <a:t> algo. 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-</a:t>
            </a:r>
            <a:r>
              <a:rPr lang="es-ES_tradnl" altLang="en-US" b="1" dirty="0">
                <a:solidFill>
                  <a:srgbClr val="0066FF"/>
                </a:solidFill>
              </a:rPr>
              <a:t>Voy</a:t>
            </a:r>
            <a:r>
              <a:rPr lang="es-ES_tradnl" altLang="en-US" dirty="0"/>
              <a:t> a </a:t>
            </a:r>
            <a:r>
              <a:rPr lang="es-ES_tradnl" altLang="en-US" b="1" dirty="0">
                <a:solidFill>
                  <a:schemeClr val="folHlink"/>
                </a:solidFill>
              </a:rPr>
              <a:t>ir</a:t>
            </a:r>
            <a:r>
              <a:rPr lang="es-ES_tradnl" altLang="en-US" dirty="0"/>
              <a:t> a la cafetería.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-Yo no. </a:t>
            </a:r>
            <a:r>
              <a:rPr lang="es-ES_tradnl" altLang="en-US" b="1" dirty="0">
                <a:solidFill>
                  <a:srgbClr val="0066FF"/>
                </a:solidFill>
              </a:rPr>
              <a:t>Acabo</a:t>
            </a:r>
            <a:r>
              <a:rPr lang="es-ES_tradnl" altLang="en-US" dirty="0"/>
              <a:t> de </a:t>
            </a:r>
            <a:r>
              <a:rPr lang="es-ES_tradnl" altLang="en-US" b="1" dirty="0">
                <a:solidFill>
                  <a:schemeClr val="folHlink"/>
                </a:solidFill>
              </a:rPr>
              <a:t>comer</a:t>
            </a:r>
            <a:r>
              <a:rPr lang="es-ES_tradnl" altLang="en-US" dirty="0"/>
              <a:t> y no </a:t>
            </a:r>
            <a:r>
              <a:rPr lang="es-ES_tradnl" altLang="en-US" b="1" dirty="0">
                <a:solidFill>
                  <a:srgbClr val="0066FF"/>
                </a:solidFill>
              </a:rPr>
              <a:t>tengo</a:t>
            </a:r>
            <a:r>
              <a:rPr lang="es-ES_tradnl" altLang="en-US" dirty="0"/>
              <a:t> hambre.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054" y="762000"/>
            <a:ext cx="8444345" cy="4525963"/>
          </a:xfrm>
        </p:spPr>
        <p:txBody>
          <a:bodyPr/>
          <a:lstStyle/>
          <a:p>
            <a:r>
              <a:rPr lang="en-US" altLang="en-US" dirty="0" smtClean="0"/>
              <a:t>TOMAR </a:t>
            </a:r>
            <a:r>
              <a:rPr lang="en-US" altLang="en-US" u="sng" dirty="0" smtClean="0"/>
              <a:t>QUIZ 3: CAPITULO 4</a:t>
            </a:r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distribuida</a:t>
            </a:r>
            <a:r>
              <a:rPr lang="en-US" altLang="en-US" dirty="0" smtClean="0"/>
              <a:t> en </a:t>
            </a:r>
            <a:r>
              <a:rPr lang="en-US" altLang="en-US" dirty="0" err="1" smtClean="0"/>
              <a:t>clase</a:t>
            </a:r>
            <a:r>
              <a:rPr lang="en-US" altLang="en-US" dirty="0" smtClean="0"/>
              <a:t> (p</a:t>
            </a:r>
            <a:r>
              <a:rPr lang="en-US" altLang="en-US" dirty="0"/>
              <a:t>. </a:t>
            </a:r>
            <a:r>
              <a:rPr lang="en-US" altLang="en-US" dirty="0" smtClean="0"/>
              <a:t>4.10)</a:t>
            </a:r>
            <a:endParaRPr lang="en-US" altLang="en-US" dirty="0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57200" y="2286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76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141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 Clase 701 La fecha es el 5 de mayo del 2014</vt:lpstr>
      <vt:lpstr>Expresiones con el infinitivo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8IM La fecha es el 22 de marzo del 2011</dc:title>
  <dc:creator>Helen Zumaeta</dc:creator>
  <cp:lastModifiedBy>Helen Zumaeta</cp:lastModifiedBy>
  <cp:revision>19</cp:revision>
  <cp:lastPrinted>2014-05-05T13:00:14Z</cp:lastPrinted>
  <dcterms:created xsi:type="dcterms:W3CDTF">2011-03-22T16:11:21Z</dcterms:created>
  <dcterms:modified xsi:type="dcterms:W3CDTF">2014-05-05T16:50:26Z</dcterms:modified>
</cp:coreProperties>
</file>